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8" r:id="rId1"/>
  </p:sldMasterIdLst>
  <p:notesMasterIdLst>
    <p:notesMasterId r:id="rId15"/>
  </p:notesMasterIdLst>
  <p:sldIdLst>
    <p:sldId id="256" r:id="rId2"/>
    <p:sldId id="257" r:id="rId3"/>
    <p:sldId id="258" r:id="rId4"/>
    <p:sldId id="259" r:id="rId5"/>
    <p:sldId id="260" r:id="rId6"/>
    <p:sldId id="262" r:id="rId7"/>
    <p:sldId id="265" r:id="rId8"/>
    <p:sldId id="266" r:id="rId9"/>
    <p:sldId id="267" r:id="rId10"/>
    <p:sldId id="263" r:id="rId11"/>
    <p:sldId id="261" r:id="rId12"/>
    <p:sldId id="268"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3"/>
  </p:normalViewPr>
  <p:slideViewPr>
    <p:cSldViewPr snapToGrid="0" snapToObjects="1">
      <p:cViewPr varScale="1">
        <p:scale>
          <a:sx n="90" d="100"/>
          <a:sy n="90"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2A686A-F88D-8B48-9CFA-99751DE03D4E}" type="datetimeFigureOut">
              <a:rPr lang="en-NG" smtClean="0"/>
              <a:t>30/01/2024</a:t>
            </a:fld>
            <a:endParaRPr lang="en-N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A0B1BD-3FC9-214C-A005-2FEA5B89755B}" type="slidenum">
              <a:rPr lang="en-NG" smtClean="0"/>
              <a:t>‹#›</a:t>
            </a:fld>
            <a:endParaRPr lang="en-NG"/>
          </a:p>
        </p:txBody>
      </p:sp>
    </p:spTree>
    <p:extLst>
      <p:ext uri="{BB962C8B-B14F-4D97-AF65-F5344CB8AC3E}">
        <p14:creationId xmlns:p14="http://schemas.microsoft.com/office/powerpoint/2010/main" val="1531925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16A0B1BD-3FC9-214C-A005-2FEA5B89755B}" type="slidenum">
              <a:rPr lang="en-NG" smtClean="0"/>
              <a:t>1</a:t>
            </a:fld>
            <a:endParaRPr lang="en-NG"/>
          </a:p>
        </p:txBody>
      </p:sp>
    </p:spTree>
    <p:extLst>
      <p:ext uri="{BB962C8B-B14F-4D97-AF65-F5344CB8AC3E}">
        <p14:creationId xmlns:p14="http://schemas.microsoft.com/office/powerpoint/2010/main" val="1074232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16A0B1BD-3FC9-214C-A005-2FEA5B89755B}" type="slidenum">
              <a:rPr lang="en-NG" smtClean="0"/>
              <a:t>8</a:t>
            </a:fld>
            <a:endParaRPr lang="en-NG"/>
          </a:p>
        </p:txBody>
      </p:sp>
    </p:spTree>
    <p:extLst>
      <p:ext uri="{BB962C8B-B14F-4D97-AF65-F5344CB8AC3E}">
        <p14:creationId xmlns:p14="http://schemas.microsoft.com/office/powerpoint/2010/main" val="3662286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563D2C08-3D56-B145-887D-EC3191A26F90}" type="datetimeFigureOut">
              <a:rPr lang="en-NG" smtClean="0"/>
              <a:t>30/01/2024</a:t>
            </a:fld>
            <a:endParaRPr lang="en-NG"/>
          </a:p>
        </p:txBody>
      </p:sp>
      <p:sp>
        <p:nvSpPr>
          <p:cNvPr id="5" name="Footer Placeholder 4"/>
          <p:cNvSpPr>
            <a:spLocks noGrp="1"/>
          </p:cNvSpPr>
          <p:nvPr>
            <p:ph type="ftr" sz="quarter" idx="11"/>
          </p:nvPr>
        </p:nvSpPr>
        <p:spPr>
          <a:xfrm>
            <a:off x="1876424" y="5410201"/>
            <a:ext cx="5124886" cy="365125"/>
          </a:xfrm>
        </p:spPr>
        <p:txBody>
          <a:bodyPr/>
          <a:lstStyle/>
          <a:p>
            <a:endParaRPr lang="en-NG"/>
          </a:p>
        </p:txBody>
      </p:sp>
      <p:sp>
        <p:nvSpPr>
          <p:cNvPr id="6" name="Slide Number Placeholder 5"/>
          <p:cNvSpPr>
            <a:spLocks noGrp="1"/>
          </p:cNvSpPr>
          <p:nvPr>
            <p:ph type="sldNum" sz="quarter" idx="12"/>
          </p:nvPr>
        </p:nvSpPr>
        <p:spPr>
          <a:xfrm>
            <a:off x="9896911" y="5410199"/>
            <a:ext cx="771089" cy="365125"/>
          </a:xfrm>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690795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890582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2869001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44091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2830724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563D2C08-3D56-B145-887D-EC3191A26F90}" type="datetimeFigureOut">
              <a:rPr lang="en-NG" smtClean="0"/>
              <a:t>30/01/2024</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4732399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563D2C08-3D56-B145-887D-EC3191A26F90}" type="datetimeFigureOut">
              <a:rPr lang="en-NG" smtClean="0"/>
              <a:t>30/01/2024</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19545921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3D2C08-3D56-B145-887D-EC3191A26F90}" type="datetimeFigureOut">
              <a:rPr lang="en-NG" smtClean="0"/>
              <a:t>30/01/2024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7997328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3D2C08-3D56-B145-887D-EC3191A26F90}" type="datetimeFigureOut">
              <a:rPr lang="en-NG" smtClean="0"/>
              <a:t>30/01/2024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2194118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3D2C08-3D56-B145-887D-EC3191A26F90}" type="datetimeFigureOut">
              <a:rPr lang="en-NG" smtClean="0"/>
              <a:t>30/01/2024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1187281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63D2C08-3D56-B145-887D-EC3191A26F90}" type="datetimeFigureOut">
              <a:rPr lang="en-NG" smtClean="0"/>
              <a:t>30/01/2024</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075483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1289086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63D2C08-3D56-B145-887D-EC3191A26F90}" type="datetimeFigureOut">
              <a:rPr lang="en-NG" smtClean="0"/>
              <a:t>30/01/2024</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207788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63D2C08-3D56-B145-887D-EC3191A26F90}" type="datetimeFigureOut">
              <a:rPr lang="en-NG" smtClean="0"/>
              <a:t>30/01/2024</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2887052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3D2C08-3D56-B145-887D-EC3191A26F90}" type="datetimeFigureOut">
              <a:rPr lang="en-NG" smtClean="0"/>
              <a:t>30/01/2024</a:t>
            </a:fld>
            <a:endParaRPr lang="en-NG"/>
          </a:p>
        </p:txBody>
      </p:sp>
      <p:sp>
        <p:nvSpPr>
          <p:cNvPr id="3" name="Footer Placeholder 2"/>
          <p:cNvSpPr>
            <a:spLocks noGrp="1"/>
          </p:cNvSpPr>
          <p:nvPr>
            <p:ph type="ftr" sz="quarter" idx="11"/>
          </p:nvPr>
        </p:nvSpPr>
        <p:spPr/>
        <p:txBody>
          <a:bodyPr/>
          <a:lstStyle/>
          <a:p>
            <a:endParaRPr lang="en-NG"/>
          </a:p>
        </p:txBody>
      </p:sp>
      <p:sp>
        <p:nvSpPr>
          <p:cNvPr id="4" name="Slide Number Placeholder 3"/>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972831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559114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63D2C08-3D56-B145-887D-EC3191A26F90}" type="datetimeFigureOut">
              <a:rPr lang="en-NG" smtClean="0"/>
              <a:t>30/01/2024</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C346391-BB6A-704D-A31F-3E5759E0F40F}" type="slidenum">
              <a:rPr lang="en-NG" smtClean="0"/>
              <a:t>‹#›</a:t>
            </a:fld>
            <a:endParaRPr lang="en-NG"/>
          </a:p>
        </p:txBody>
      </p:sp>
    </p:spTree>
    <p:extLst>
      <p:ext uri="{BB962C8B-B14F-4D97-AF65-F5344CB8AC3E}">
        <p14:creationId xmlns:p14="http://schemas.microsoft.com/office/powerpoint/2010/main" val="3673836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63D2C08-3D56-B145-887D-EC3191A26F90}" type="datetimeFigureOut">
              <a:rPr lang="en-NG" smtClean="0"/>
              <a:t>30/01/2024</a:t>
            </a:fld>
            <a:endParaRPr lang="en-NG"/>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NG"/>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C346391-BB6A-704D-A31F-3E5759E0F40F}" type="slidenum">
              <a:rPr lang="en-NG" smtClean="0"/>
              <a:t>‹#›</a:t>
            </a:fld>
            <a:endParaRPr lang="en-NG"/>
          </a:p>
        </p:txBody>
      </p:sp>
    </p:spTree>
    <p:extLst>
      <p:ext uri="{BB962C8B-B14F-4D97-AF65-F5344CB8AC3E}">
        <p14:creationId xmlns:p14="http://schemas.microsoft.com/office/powerpoint/2010/main" val="1734312078"/>
      </p:ext>
    </p:extLst>
  </p:cSld>
  <p:clrMap bg1="dk1" tx1="lt1" bg2="dk2" tx2="lt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0EEFE-91EB-BD44-BBAB-24BC4DA055B9}"/>
              </a:ext>
            </a:extLst>
          </p:cNvPr>
          <p:cNvSpPr>
            <a:spLocks noGrp="1"/>
          </p:cNvSpPr>
          <p:nvPr>
            <p:ph type="ctrTitle"/>
          </p:nvPr>
        </p:nvSpPr>
        <p:spPr>
          <a:xfrm>
            <a:off x="1700212" y="2235200"/>
            <a:ext cx="8791575" cy="2387600"/>
          </a:xfrm>
        </p:spPr>
        <p:txBody>
          <a:bodyPr>
            <a:normAutofit fontScale="90000"/>
          </a:bodyPr>
          <a:lstStyle/>
          <a:p>
            <a:r>
              <a:rPr lang="en-GB" dirty="0">
                <a:solidFill>
                  <a:schemeClr val="bg1"/>
                </a:solidFill>
              </a:rPr>
              <a:t>S</a:t>
            </a:r>
            <a:r>
              <a:rPr lang="en-NG" dirty="0">
                <a:solidFill>
                  <a:schemeClr val="bg1"/>
                </a:solidFill>
              </a:rPr>
              <a:t>ocial Impact of Emerging Technologies on Women and Youth Development in Africa</a:t>
            </a:r>
          </a:p>
        </p:txBody>
      </p:sp>
      <p:sp>
        <p:nvSpPr>
          <p:cNvPr id="9" name="Subtitle 8">
            <a:extLst>
              <a:ext uri="{FF2B5EF4-FFF2-40B4-BE49-F238E27FC236}">
                <a16:creationId xmlns:a16="http://schemas.microsoft.com/office/drawing/2014/main" id="{B8873F95-AA6A-9C43-9245-31EAB91B3414}"/>
              </a:ext>
            </a:extLst>
          </p:cNvPr>
          <p:cNvSpPr>
            <a:spLocks noGrp="1"/>
          </p:cNvSpPr>
          <p:nvPr>
            <p:ph type="subTitle" idx="1"/>
          </p:nvPr>
        </p:nvSpPr>
        <p:spPr>
          <a:xfrm>
            <a:off x="2347911" y="4453466"/>
            <a:ext cx="8791575" cy="1655762"/>
          </a:xfrm>
        </p:spPr>
        <p:txBody>
          <a:bodyPr>
            <a:normAutofit fontScale="92500"/>
          </a:bodyPr>
          <a:lstStyle/>
          <a:p>
            <a:r>
              <a:rPr lang="en-GB" dirty="0"/>
              <a:t>                                                                               </a:t>
            </a:r>
          </a:p>
          <a:p>
            <a:endParaRPr lang="en-GB" dirty="0"/>
          </a:p>
          <a:p>
            <a:r>
              <a:rPr lang="en-GB" dirty="0">
                <a:solidFill>
                  <a:schemeClr val="bg1"/>
                </a:solidFill>
              </a:rPr>
              <a:t>                                                                                  B</a:t>
            </a:r>
            <a:r>
              <a:rPr lang="en-NG" dirty="0">
                <a:solidFill>
                  <a:schemeClr val="bg1"/>
                </a:solidFill>
              </a:rPr>
              <a:t>y Khadija Kubra Ibrahim</a:t>
            </a:r>
          </a:p>
        </p:txBody>
      </p:sp>
    </p:spTree>
    <p:extLst>
      <p:ext uri="{BB962C8B-B14F-4D97-AF65-F5344CB8AC3E}">
        <p14:creationId xmlns:p14="http://schemas.microsoft.com/office/powerpoint/2010/main" val="4120176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3B91B-6D37-5F43-9539-CA2544BD6DCF}"/>
              </a:ext>
            </a:extLst>
          </p:cNvPr>
          <p:cNvSpPr>
            <a:spLocks noGrp="1"/>
          </p:cNvSpPr>
          <p:nvPr>
            <p:ph type="title"/>
          </p:nvPr>
        </p:nvSpPr>
        <p:spPr/>
        <p:txBody>
          <a:bodyPr/>
          <a:lstStyle/>
          <a:p>
            <a:r>
              <a:rPr lang="en-NG" dirty="0"/>
              <a:t>Khadesh’s Project on learning platform for Women and Youth in Nigeria</a:t>
            </a:r>
          </a:p>
        </p:txBody>
      </p:sp>
      <p:sp>
        <p:nvSpPr>
          <p:cNvPr id="3" name="Content Placeholder 2">
            <a:extLst>
              <a:ext uri="{FF2B5EF4-FFF2-40B4-BE49-F238E27FC236}">
                <a16:creationId xmlns:a16="http://schemas.microsoft.com/office/drawing/2014/main" id="{4988C98B-E264-CD4E-8AC2-AD9007506C32}"/>
              </a:ext>
            </a:extLst>
          </p:cNvPr>
          <p:cNvSpPr>
            <a:spLocks noGrp="1"/>
          </p:cNvSpPr>
          <p:nvPr>
            <p:ph idx="1"/>
          </p:nvPr>
        </p:nvSpPr>
        <p:spPr/>
        <p:txBody>
          <a:bodyPr>
            <a:normAutofit fontScale="92500" lnSpcReduction="20000"/>
          </a:bodyPr>
          <a:lstStyle/>
          <a:p>
            <a:r>
              <a:rPr lang="en-GB" b="1" dirty="0"/>
              <a:t>K</a:t>
            </a:r>
            <a:r>
              <a:rPr lang="en-NG" b="1" dirty="0"/>
              <a:t>hadesh Academy </a:t>
            </a:r>
            <a:r>
              <a:rPr lang="en-NG" dirty="0"/>
              <a:t>is an online learning platform offered by Khadesh Consulting in collaboration with some universities and other educational bodies. </a:t>
            </a:r>
            <a:endParaRPr lang="en-GB" dirty="0"/>
          </a:p>
          <a:p>
            <a:r>
              <a:rPr lang="en-GB" dirty="0"/>
              <a:t>The goal of the program is to equip women and Nigerians younger than age 30 with the training and support needed to help them empower themselves for their personal development and expose them to the digital world.</a:t>
            </a:r>
          </a:p>
          <a:p>
            <a:r>
              <a:rPr lang="en-GB" dirty="0"/>
              <a:t>Although the number of courses is quite limited, the courses offered are quite unique. For example, coffee cultivation and processing, raw cashew nuts cultivation and processing, growing crops for extra income or even courses teaching how to create your own spa etc. </a:t>
            </a:r>
          </a:p>
          <a:p>
            <a:pPr marL="0" indent="0">
              <a:buNone/>
            </a:pPr>
            <a:endParaRPr lang="en-NG" dirty="0"/>
          </a:p>
        </p:txBody>
      </p:sp>
    </p:spTree>
    <p:extLst>
      <p:ext uri="{BB962C8B-B14F-4D97-AF65-F5344CB8AC3E}">
        <p14:creationId xmlns:p14="http://schemas.microsoft.com/office/powerpoint/2010/main" val="1157790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07AB-0B3E-3D46-A393-FE08495246FB}"/>
              </a:ext>
            </a:extLst>
          </p:cNvPr>
          <p:cNvSpPr>
            <a:spLocks noGrp="1"/>
          </p:cNvSpPr>
          <p:nvPr>
            <p:ph type="title"/>
          </p:nvPr>
        </p:nvSpPr>
        <p:spPr/>
        <p:txBody>
          <a:bodyPr/>
          <a:lstStyle/>
          <a:p>
            <a:r>
              <a:rPr lang="en-NG" dirty="0"/>
              <a:t>Khadesh Academy </a:t>
            </a:r>
          </a:p>
        </p:txBody>
      </p:sp>
      <p:sp>
        <p:nvSpPr>
          <p:cNvPr id="3" name="Content Placeholder 2">
            <a:extLst>
              <a:ext uri="{FF2B5EF4-FFF2-40B4-BE49-F238E27FC236}">
                <a16:creationId xmlns:a16="http://schemas.microsoft.com/office/drawing/2014/main" id="{CAC7A3F0-5B43-9D47-88B1-658C5B7B3C2D}"/>
              </a:ext>
            </a:extLst>
          </p:cNvPr>
          <p:cNvSpPr>
            <a:spLocks noGrp="1"/>
          </p:cNvSpPr>
          <p:nvPr>
            <p:ph idx="1"/>
          </p:nvPr>
        </p:nvSpPr>
        <p:spPr/>
        <p:txBody>
          <a:bodyPr>
            <a:normAutofit fontScale="70000" lnSpcReduction="20000"/>
          </a:bodyPr>
          <a:lstStyle/>
          <a:p>
            <a:r>
              <a:rPr lang="en-GB" dirty="0"/>
              <a:t>T</a:t>
            </a:r>
            <a:r>
              <a:rPr lang="en-NG" dirty="0"/>
              <a:t>he courses are free and some are paid courses. There is certain period of study and expiration date and certificate is given upon completion. </a:t>
            </a:r>
          </a:p>
          <a:p>
            <a:r>
              <a:rPr lang="en-NG" dirty="0"/>
              <a:t> The following courses are also offered:</a:t>
            </a:r>
          </a:p>
          <a:p>
            <a:pPr>
              <a:buFontTx/>
              <a:buChar char="-"/>
            </a:pPr>
            <a:r>
              <a:rPr lang="en-GB" dirty="0"/>
              <a:t>E</a:t>
            </a:r>
            <a:r>
              <a:rPr lang="en-NG" dirty="0"/>
              <a:t>ducation management and administration</a:t>
            </a:r>
          </a:p>
          <a:p>
            <a:pPr>
              <a:buFontTx/>
              <a:buChar char="-"/>
            </a:pPr>
            <a:r>
              <a:rPr lang="en-GB" dirty="0"/>
              <a:t>C</a:t>
            </a:r>
            <a:r>
              <a:rPr lang="en-NG" dirty="0"/>
              <a:t>limate change and renewable energy</a:t>
            </a:r>
          </a:p>
          <a:p>
            <a:pPr>
              <a:buFontTx/>
              <a:buChar char="-"/>
            </a:pPr>
            <a:r>
              <a:rPr lang="en-GB" dirty="0"/>
              <a:t>I</a:t>
            </a:r>
            <a:r>
              <a:rPr lang="en-NG" dirty="0"/>
              <a:t>nternational volunteering </a:t>
            </a:r>
          </a:p>
          <a:p>
            <a:pPr>
              <a:buFontTx/>
              <a:buChar char="-"/>
            </a:pPr>
            <a:r>
              <a:rPr lang="en-GB" dirty="0"/>
              <a:t>E</a:t>
            </a:r>
            <a:r>
              <a:rPr lang="en-NG" dirty="0"/>
              <a:t>nvironment, health and safety</a:t>
            </a:r>
          </a:p>
          <a:p>
            <a:pPr>
              <a:buFontTx/>
              <a:buChar char="-"/>
            </a:pPr>
            <a:r>
              <a:rPr lang="en-GB" dirty="0"/>
              <a:t>I</a:t>
            </a:r>
            <a:r>
              <a:rPr lang="en-NG" dirty="0"/>
              <a:t>ntroduction to social media</a:t>
            </a:r>
          </a:p>
          <a:p>
            <a:pPr>
              <a:buFontTx/>
              <a:buChar char="-"/>
            </a:pPr>
            <a:r>
              <a:rPr lang="en-GB" dirty="0"/>
              <a:t>I</a:t>
            </a:r>
            <a:r>
              <a:rPr lang="en-NG" dirty="0"/>
              <a:t>ntroduction to African Continental Free Trade Agreement (AfcFTA) </a:t>
            </a:r>
          </a:p>
          <a:p>
            <a:pPr>
              <a:buFontTx/>
              <a:buChar char="-"/>
            </a:pPr>
            <a:endParaRPr lang="en-NG" dirty="0"/>
          </a:p>
        </p:txBody>
      </p:sp>
      <p:pic>
        <p:nvPicPr>
          <p:cNvPr id="5" name="Picture 4">
            <a:extLst>
              <a:ext uri="{FF2B5EF4-FFF2-40B4-BE49-F238E27FC236}">
                <a16:creationId xmlns:a16="http://schemas.microsoft.com/office/drawing/2014/main" id="{049D4670-5A8D-F94D-8B62-95575A1C2670}"/>
              </a:ext>
            </a:extLst>
          </p:cNvPr>
          <p:cNvPicPr>
            <a:picLocks noChangeAspect="1"/>
          </p:cNvPicPr>
          <p:nvPr/>
        </p:nvPicPr>
        <p:blipFill>
          <a:blip r:embed="rId2"/>
          <a:stretch>
            <a:fillRect/>
          </a:stretch>
        </p:blipFill>
        <p:spPr>
          <a:xfrm>
            <a:off x="9170986" y="-320250"/>
            <a:ext cx="1876425" cy="2774097"/>
          </a:xfrm>
          <a:prstGeom prst="rect">
            <a:avLst/>
          </a:prstGeom>
        </p:spPr>
      </p:pic>
    </p:spTree>
    <p:extLst>
      <p:ext uri="{BB962C8B-B14F-4D97-AF65-F5344CB8AC3E}">
        <p14:creationId xmlns:p14="http://schemas.microsoft.com/office/powerpoint/2010/main" val="1409469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39BF7-587C-1D4A-BCC9-4067164C518B}"/>
              </a:ext>
            </a:extLst>
          </p:cNvPr>
          <p:cNvSpPr>
            <a:spLocks noGrp="1"/>
          </p:cNvSpPr>
          <p:nvPr>
            <p:ph type="title"/>
          </p:nvPr>
        </p:nvSpPr>
        <p:spPr/>
        <p:txBody>
          <a:bodyPr/>
          <a:lstStyle/>
          <a:p>
            <a:r>
              <a:rPr lang="en-GB" dirty="0"/>
              <a:t>K</a:t>
            </a:r>
            <a:r>
              <a:rPr lang="en-NG" dirty="0"/>
              <a:t>hadesh Academy Benefits</a:t>
            </a:r>
          </a:p>
        </p:txBody>
      </p:sp>
      <p:sp>
        <p:nvSpPr>
          <p:cNvPr id="3" name="Content Placeholder 2">
            <a:extLst>
              <a:ext uri="{FF2B5EF4-FFF2-40B4-BE49-F238E27FC236}">
                <a16:creationId xmlns:a16="http://schemas.microsoft.com/office/drawing/2014/main" id="{949BFA8D-53A1-9741-A5FD-8F18BA00C79D}"/>
              </a:ext>
            </a:extLst>
          </p:cNvPr>
          <p:cNvSpPr>
            <a:spLocks noGrp="1"/>
          </p:cNvSpPr>
          <p:nvPr>
            <p:ph idx="1"/>
          </p:nvPr>
        </p:nvSpPr>
        <p:spPr/>
        <p:txBody>
          <a:bodyPr>
            <a:noAutofit/>
          </a:bodyPr>
          <a:lstStyle/>
          <a:p>
            <a:pPr algn="l"/>
            <a:r>
              <a:rPr lang="en-GB" sz="1800" b="1" i="0" u="none" strike="noStrike" dirty="0">
                <a:effectLst/>
                <a:latin typeface="source-serif-pro"/>
              </a:rPr>
              <a:t>Practical Application of Skills: </a:t>
            </a:r>
            <a:r>
              <a:rPr lang="en-GB" sz="1800" b="0" i="0" u="none" strike="noStrike" dirty="0">
                <a:effectLst/>
                <a:latin typeface="source-serif-pro"/>
              </a:rPr>
              <a:t>Many women and youth </a:t>
            </a:r>
            <a:r>
              <a:rPr lang="en-GB" sz="1800" dirty="0">
                <a:latin typeface="source-serif-pro"/>
              </a:rPr>
              <a:t>can </a:t>
            </a:r>
            <a:r>
              <a:rPr lang="en-GB" sz="1800" b="0" i="0" u="none" strike="noStrike" dirty="0">
                <a:effectLst/>
                <a:latin typeface="source-serif-pro"/>
              </a:rPr>
              <a:t>apply their digital skills in various real-world scenarios, such as creating content, managing social media, learning farming </a:t>
            </a:r>
            <a:r>
              <a:rPr lang="en-GB" sz="1800" b="0" i="0" u="none" strike="noStrike" dirty="0">
                <a:effectLst/>
              </a:rPr>
              <a:t>techniques</a:t>
            </a:r>
            <a:r>
              <a:rPr lang="en-GB" sz="1800" b="0" i="0" u="none" strike="noStrike" dirty="0">
                <a:effectLst/>
                <a:latin typeface="source-serif-pro"/>
              </a:rPr>
              <a:t> and running online businesses.</a:t>
            </a:r>
          </a:p>
          <a:p>
            <a:r>
              <a:rPr lang="en-GB" sz="1800" b="1" i="0" u="none" strike="noStrike" dirty="0">
                <a:effectLst/>
                <a:latin typeface="source-serif-pro"/>
              </a:rPr>
              <a:t>Empowerment and Confidence</a:t>
            </a:r>
            <a:r>
              <a:rPr lang="en-GB" sz="1800" b="0" i="0" u="none" strike="noStrike" dirty="0">
                <a:effectLst/>
                <a:latin typeface="source-serif-pro"/>
              </a:rPr>
              <a:t>: The learning program will boost the confidence of the trainees in using technology for both personal and professional tasks, leading to greater economic independence and creativity.</a:t>
            </a:r>
          </a:p>
          <a:p>
            <a:r>
              <a:rPr lang="en-GB" sz="1800" b="1" i="0" u="none" strike="noStrike" dirty="0">
                <a:effectLst/>
                <a:latin typeface="source-serif-pro"/>
              </a:rPr>
              <a:t>Future Career and Entrepreneurial Endeavor</a:t>
            </a:r>
            <a:r>
              <a:rPr lang="en-GB" sz="1800" b="0" i="0" u="none" strike="noStrike" dirty="0">
                <a:effectLst/>
                <a:latin typeface="source-serif-pro"/>
              </a:rPr>
              <a:t>: The skills they will acquire are seen as vital for the trainees’ future careers and entrepreneurial projects, offering new opportunities and enhancing their competitiveness in the digital economy.</a:t>
            </a:r>
          </a:p>
          <a:p>
            <a:r>
              <a:rPr lang="en-GB" sz="1800" b="0" i="0" u="none" strike="noStrike" dirty="0">
                <a:effectLst/>
                <a:latin typeface="source-serif-pro"/>
              </a:rPr>
              <a:t> </a:t>
            </a:r>
            <a:r>
              <a:rPr lang="en-GB" sz="1800" b="1" i="0" u="none" strike="noStrike" dirty="0">
                <a:effectLst/>
                <a:latin typeface="source-serif-pro"/>
              </a:rPr>
              <a:t>Community Impact: </a:t>
            </a:r>
            <a:r>
              <a:rPr lang="en-GB" sz="1800" b="0" i="0" u="none" strike="noStrike" dirty="0">
                <a:effectLst/>
                <a:latin typeface="source-serif-pro"/>
              </a:rPr>
              <a:t>Many trainees </a:t>
            </a:r>
            <a:r>
              <a:rPr lang="en-GB" sz="1800" dirty="0">
                <a:latin typeface="source-serif-pro"/>
              </a:rPr>
              <a:t>can </a:t>
            </a:r>
            <a:r>
              <a:rPr lang="en-GB" sz="1800" b="0" i="0" u="none" strike="noStrike" dirty="0">
                <a:effectLst/>
                <a:latin typeface="source-serif-pro"/>
              </a:rPr>
              <a:t>share their skills within their communities, contributing to digital literacy and economic opportunities for others.</a:t>
            </a:r>
            <a:br>
              <a:rPr lang="en-GB" sz="1800" dirty="0"/>
            </a:br>
            <a:endParaRPr lang="en-NG" sz="1800" dirty="0"/>
          </a:p>
        </p:txBody>
      </p:sp>
      <p:pic>
        <p:nvPicPr>
          <p:cNvPr id="4" name="Picture 3">
            <a:extLst>
              <a:ext uri="{FF2B5EF4-FFF2-40B4-BE49-F238E27FC236}">
                <a16:creationId xmlns:a16="http://schemas.microsoft.com/office/drawing/2014/main" id="{B1F8CB12-1A3C-C547-9950-38CB99AB98D2}"/>
              </a:ext>
            </a:extLst>
          </p:cNvPr>
          <p:cNvPicPr>
            <a:picLocks noChangeAspect="1"/>
          </p:cNvPicPr>
          <p:nvPr/>
        </p:nvPicPr>
        <p:blipFill>
          <a:blip r:embed="rId2"/>
          <a:stretch>
            <a:fillRect/>
          </a:stretch>
        </p:blipFill>
        <p:spPr>
          <a:xfrm>
            <a:off x="9170986" y="-320250"/>
            <a:ext cx="1876425" cy="2774097"/>
          </a:xfrm>
          <a:prstGeom prst="rect">
            <a:avLst/>
          </a:prstGeom>
        </p:spPr>
      </p:pic>
    </p:spTree>
    <p:extLst>
      <p:ext uri="{BB962C8B-B14F-4D97-AF65-F5344CB8AC3E}">
        <p14:creationId xmlns:p14="http://schemas.microsoft.com/office/powerpoint/2010/main" val="4154396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708F3-2339-ED41-AF15-008A4B236832}"/>
              </a:ext>
            </a:extLst>
          </p:cNvPr>
          <p:cNvSpPr>
            <a:spLocks noGrp="1"/>
          </p:cNvSpPr>
          <p:nvPr>
            <p:ph type="title"/>
          </p:nvPr>
        </p:nvSpPr>
        <p:spPr/>
        <p:txBody>
          <a:bodyPr/>
          <a:lstStyle/>
          <a:p>
            <a:r>
              <a:rPr lang="en-GB" dirty="0"/>
              <a:t>C</a:t>
            </a:r>
            <a:r>
              <a:rPr lang="en-NG" dirty="0"/>
              <a:t>onclusion </a:t>
            </a:r>
          </a:p>
        </p:txBody>
      </p:sp>
      <p:sp>
        <p:nvSpPr>
          <p:cNvPr id="3" name="Content Placeholder 2">
            <a:extLst>
              <a:ext uri="{FF2B5EF4-FFF2-40B4-BE49-F238E27FC236}">
                <a16:creationId xmlns:a16="http://schemas.microsoft.com/office/drawing/2014/main" id="{1B15DB30-226F-774B-98C8-88F5E30951AB}"/>
              </a:ext>
            </a:extLst>
          </p:cNvPr>
          <p:cNvSpPr>
            <a:spLocks noGrp="1"/>
          </p:cNvSpPr>
          <p:nvPr>
            <p:ph idx="1"/>
          </p:nvPr>
        </p:nvSpPr>
        <p:spPr/>
        <p:txBody>
          <a:bodyPr/>
          <a:lstStyle/>
          <a:p>
            <a:pPr marL="0" indent="0">
              <a:buNone/>
            </a:pPr>
            <a:r>
              <a:rPr lang="en-GB" dirty="0"/>
              <a:t>T</a:t>
            </a:r>
            <a:r>
              <a:rPr lang="en-NG" dirty="0"/>
              <a:t>echnology is providing new opportunities for women and youth to participate and succeed in the workforce, breaking down barriers and enabling greater gender equality. </a:t>
            </a:r>
            <a:r>
              <a:rPr lang="en-GB" dirty="0"/>
              <a:t>F</a:t>
            </a:r>
            <a:r>
              <a:rPr lang="en-NG" dirty="0"/>
              <a:t>rom remote work to flexible schedules to online education and mentorship programs, technology is paving the way for a more inclusive and diverse furture where everyone can thrive .</a:t>
            </a:r>
          </a:p>
          <a:p>
            <a:pPr marL="0" indent="0">
              <a:buNone/>
            </a:pPr>
            <a:r>
              <a:rPr lang="en-GB" dirty="0"/>
              <a:t>H</a:t>
            </a:r>
            <a:r>
              <a:rPr lang="en-NG" dirty="0"/>
              <a:t>owever it is crucial to address these digital skills issues to ensure equal opportunities, fair treatment and inclusive environments for women and youth.</a:t>
            </a:r>
          </a:p>
        </p:txBody>
      </p:sp>
    </p:spTree>
    <p:extLst>
      <p:ext uri="{BB962C8B-B14F-4D97-AF65-F5344CB8AC3E}">
        <p14:creationId xmlns:p14="http://schemas.microsoft.com/office/powerpoint/2010/main" val="1408668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2A029-C68F-C949-B72F-31D78047B7EA}"/>
              </a:ext>
            </a:extLst>
          </p:cNvPr>
          <p:cNvSpPr>
            <a:spLocks noGrp="1"/>
          </p:cNvSpPr>
          <p:nvPr>
            <p:ph type="title"/>
          </p:nvPr>
        </p:nvSpPr>
        <p:spPr/>
        <p:txBody>
          <a:bodyPr/>
          <a:lstStyle/>
          <a:p>
            <a:r>
              <a:rPr lang="en-NG" dirty="0"/>
              <a:t>Impact of Emerging Technologies</a:t>
            </a:r>
          </a:p>
        </p:txBody>
      </p:sp>
      <p:sp>
        <p:nvSpPr>
          <p:cNvPr id="3" name="Content Placeholder 2">
            <a:extLst>
              <a:ext uri="{FF2B5EF4-FFF2-40B4-BE49-F238E27FC236}">
                <a16:creationId xmlns:a16="http://schemas.microsoft.com/office/drawing/2014/main" id="{55B8BD39-4CBA-9949-ACD8-48BA726667B3}"/>
              </a:ext>
            </a:extLst>
          </p:cNvPr>
          <p:cNvSpPr>
            <a:spLocks noGrp="1"/>
          </p:cNvSpPr>
          <p:nvPr>
            <p:ph idx="1"/>
          </p:nvPr>
        </p:nvSpPr>
        <p:spPr/>
        <p:txBody>
          <a:bodyPr/>
          <a:lstStyle/>
          <a:p>
            <a:r>
              <a:rPr lang="en-NG" dirty="0"/>
              <a:t>Access to technology can provide the following:</a:t>
            </a:r>
          </a:p>
          <a:p>
            <a:pPr marL="514350" indent="-514350">
              <a:buAutoNum type="arabicPeriod"/>
            </a:pPr>
            <a:r>
              <a:rPr lang="en-NG" dirty="0"/>
              <a:t>Educational opportunities</a:t>
            </a:r>
          </a:p>
          <a:p>
            <a:pPr marL="514350" indent="-514350">
              <a:buAutoNum type="arabicPeriod"/>
            </a:pPr>
            <a:r>
              <a:rPr lang="en-GB" dirty="0"/>
              <a:t>E</a:t>
            </a:r>
            <a:r>
              <a:rPr lang="en-NG" dirty="0"/>
              <a:t>mpower youth and women to voice their opinions</a:t>
            </a:r>
          </a:p>
          <a:p>
            <a:pPr marL="514350" indent="-514350">
              <a:buAutoNum type="arabicPeriod"/>
            </a:pPr>
            <a:r>
              <a:rPr lang="en-GB" dirty="0"/>
              <a:t>C</a:t>
            </a:r>
            <a:r>
              <a:rPr lang="en-NG" dirty="0"/>
              <a:t>reate avenues for economic growth</a:t>
            </a:r>
          </a:p>
          <a:p>
            <a:r>
              <a:rPr lang="en-GB" dirty="0"/>
              <a:t>Bridge the digital divide </a:t>
            </a:r>
          </a:p>
          <a:p>
            <a:r>
              <a:rPr lang="en-GB" dirty="0"/>
              <a:t>P</a:t>
            </a:r>
            <a:r>
              <a:rPr lang="en-NG" dirty="0"/>
              <a:t>romote inclusivity </a:t>
            </a:r>
          </a:p>
          <a:p>
            <a:endParaRPr lang="en-NG" dirty="0"/>
          </a:p>
          <a:p>
            <a:pPr marL="0" indent="0">
              <a:buNone/>
            </a:pPr>
            <a:endParaRPr lang="en-NG" dirty="0"/>
          </a:p>
        </p:txBody>
      </p:sp>
    </p:spTree>
    <p:extLst>
      <p:ext uri="{BB962C8B-B14F-4D97-AF65-F5344CB8AC3E}">
        <p14:creationId xmlns:p14="http://schemas.microsoft.com/office/powerpoint/2010/main" val="1395081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6E508-C828-A34B-A831-6BAA839739AF}"/>
              </a:ext>
            </a:extLst>
          </p:cNvPr>
          <p:cNvSpPr>
            <a:spLocks noGrp="1"/>
          </p:cNvSpPr>
          <p:nvPr>
            <p:ph type="title"/>
          </p:nvPr>
        </p:nvSpPr>
        <p:spPr/>
        <p:txBody>
          <a:bodyPr/>
          <a:lstStyle/>
          <a:p>
            <a:r>
              <a:rPr lang="en-GB" dirty="0"/>
              <a:t>T</a:t>
            </a:r>
            <a:r>
              <a:rPr lang="en-NG" dirty="0"/>
              <a:t>ypes of Emerging Technologies</a:t>
            </a:r>
          </a:p>
        </p:txBody>
      </p:sp>
      <p:sp>
        <p:nvSpPr>
          <p:cNvPr id="3" name="Content Placeholder 2">
            <a:extLst>
              <a:ext uri="{FF2B5EF4-FFF2-40B4-BE49-F238E27FC236}">
                <a16:creationId xmlns:a16="http://schemas.microsoft.com/office/drawing/2014/main" id="{567874D3-C396-9D40-97F3-3F626CB62E41}"/>
              </a:ext>
            </a:extLst>
          </p:cNvPr>
          <p:cNvSpPr>
            <a:spLocks noGrp="1"/>
          </p:cNvSpPr>
          <p:nvPr>
            <p:ph idx="1"/>
          </p:nvPr>
        </p:nvSpPr>
        <p:spPr/>
        <p:txBody>
          <a:bodyPr>
            <a:normAutofit fontScale="85000" lnSpcReduction="10000"/>
          </a:bodyPr>
          <a:lstStyle/>
          <a:p>
            <a:r>
              <a:rPr lang="en-NG" b="1" dirty="0"/>
              <a:t>Artificial Intelligence (AI</a:t>
            </a:r>
            <a:r>
              <a:rPr lang="en-NG" dirty="0"/>
              <a:t>): can be used to develop personalized learning platforms that cater to the need of women and youth.</a:t>
            </a:r>
          </a:p>
          <a:p>
            <a:r>
              <a:rPr lang="en-NG" b="1" dirty="0"/>
              <a:t>Virtual Reality (VR): </a:t>
            </a:r>
            <a:r>
              <a:rPr lang="en-NG" dirty="0"/>
              <a:t>can create immersive educational experiences, allowing women and youth  to explore new worlds and gain practical skills.</a:t>
            </a:r>
          </a:p>
          <a:p>
            <a:r>
              <a:rPr lang="en-NG" b="1" dirty="0"/>
              <a:t>Internet of Things (IoT) </a:t>
            </a:r>
            <a:r>
              <a:rPr lang="en-NG" dirty="0"/>
              <a:t>devices: can provide to healthcare services and improve overall well-being. </a:t>
            </a:r>
            <a:r>
              <a:rPr lang="en-GB" dirty="0"/>
              <a:t>I</a:t>
            </a:r>
            <a:r>
              <a:rPr lang="en-NG" dirty="0"/>
              <a:t>t is connecting everyday objects to the internet and enabling data exchange leading advancements in smart homes, healthcare  and transformation.</a:t>
            </a:r>
          </a:p>
          <a:p>
            <a:r>
              <a:rPr lang="en-NG" b="1" dirty="0"/>
              <a:t>Blockchain</a:t>
            </a:r>
            <a:r>
              <a:rPr lang="en-NG" dirty="0"/>
              <a:t>: a decentrilized digital ledger that ensures transparencyand security for transactions, which has applications in finance, supply chain management and more.</a:t>
            </a:r>
          </a:p>
          <a:p>
            <a:endParaRPr lang="en-NG" dirty="0"/>
          </a:p>
        </p:txBody>
      </p:sp>
    </p:spTree>
    <p:extLst>
      <p:ext uri="{BB962C8B-B14F-4D97-AF65-F5344CB8AC3E}">
        <p14:creationId xmlns:p14="http://schemas.microsoft.com/office/powerpoint/2010/main" val="1586649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B857E-00AC-F447-B8C2-FAE0BED4CF66}"/>
              </a:ext>
            </a:extLst>
          </p:cNvPr>
          <p:cNvSpPr>
            <a:spLocks noGrp="1"/>
          </p:cNvSpPr>
          <p:nvPr>
            <p:ph type="title"/>
          </p:nvPr>
        </p:nvSpPr>
        <p:spPr/>
        <p:txBody>
          <a:bodyPr/>
          <a:lstStyle/>
          <a:p>
            <a:r>
              <a:rPr lang="en-GB" dirty="0"/>
              <a:t>W</a:t>
            </a:r>
            <a:r>
              <a:rPr lang="en-NG" dirty="0"/>
              <a:t>omen in the Digital Era</a:t>
            </a:r>
          </a:p>
        </p:txBody>
      </p:sp>
      <p:sp>
        <p:nvSpPr>
          <p:cNvPr id="3" name="Content Placeholder 2">
            <a:extLst>
              <a:ext uri="{FF2B5EF4-FFF2-40B4-BE49-F238E27FC236}">
                <a16:creationId xmlns:a16="http://schemas.microsoft.com/office/drawing/2014/main" id="{BE4932B6-E0D8-9C40-B3B7-461B06F1F51A}"/>
              </a:ext>
            </a:extLst>
          </p:cNvPr>
          <p:cNvSpPr>
            <a:spLocks noGrp="1"/>
          </p:cNvSpPr>
          <p:nvPr>
            <p:ph idx="1"/>
          </p:nvPr>
        </p:nvSpPr>
        <p:spPr/>
        <p:txBody>
          <a:bodyPr/>
          <a:lstStyle/>
          <a:p>
            <a:r>
              <a:rPr lang="en-GB" dirty="0"/>
              <a:t>E</a:t>
            </a:r>
            <a:r>
              <a:rPr lang="en-NG" dirty="0"/>
              <a:t>ncouraging and allowing women to enroll in STEM ( Science, Technology, Engineering and Mathematics) education</a:t>
            </a:r>
          </a:p>
          <a:p>
            <a:r>
              <a:rPr lang="en-GB" dirty="0"/>
              <a:t>F</a:t>
            </a:r>
            <a:r>
              <a:rPr lang="en-NG" dirty="0"/>
              <a:t>acilitate the labour market participation of women: balancing between being a mother and a career woman</a:t>
            </a:r>
          </a:p>
          <a:p>
            <a:r>
              <a:rPr lang="en-GB" dirty="0"/>
              <a:t>F</a:t>
            </a:r>
            <a:r>
              <a:rPr lang="en-NG" dirty="0"/>
              <a:t>oster women’s entrepreneurship and engagement in innovation</a:t>
            </a:r>
          </a:p>
          <a:p>
            <a:endParaRPr lang="en-NG" dirty="0"/>
          </a:p>
        </p:txBody>
      </p:sp>
      <p:sp>
        <p:nvSpPr>
          <p:cNvPr id="4" name="Text Placeholder 3">
            <a:extLst>
              <a:ext uri="{FF2B5EF4-FFF2-40B4-BE49-F238E27FC236}">
                <a16:creationId xmlns:a16="http://schemas.microsoft.com/office/drawing/2014/main" id="{B84CDB59-A2FC-6A49-9622-FFF2CA8DF855}"/>
              </a:ext>
            </a:extLst>
          </p:cNvPr>
          <p:cNvSpPr>
            <a:spLocks noGrp="1"/>
          </p:cNvSpPr>
          <p:nvPr>
            <p:ph type="body" sz="half" idx="2"/>
          </p:nvPr>
        </p:nvSpPr>
        <p:spPr>
          <a:blipFill>
            <a:blip r:embed="rId2"/>
            <a:stretch>
              <a:fillRect/>
            </a:stretch>
          </a:blipFill>
        </p:spPr>
        <p:txBody>
          <a:bodyPr/>
          <a:lstStyle/>
          <a:p>
            <a:endParaRPr lang="en-NG" dirty="0"/>
          </a:p>
        </p:txBody>
      </p:sp>
    </p:spTree>
    <p:extLst>
      <p:ext uri="{BB962C8B-B14F-4D97-AF65-F5344CB8AC3E}">
        <p14:creationId xmlns:p14="http://schemas.microsoft.com/office/powerpoint/2010/main" val="299146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1E0A5-3648-B246-AF3A-98E3E2BE9E56}"/>
              </a:ext>
            </a:extLst>
          </p:cNvPr>
          <p:cNvSpPr>
            <a:spLocks noGrp="1"/>
          </p:cNvSpPr>
          <p:nvPr>
            <p:ph type="title"/>
          </p:nvPr>
        </p:nvSpPr>
        <p:spPr/>
        <p:txBody>
          <a:bodyPr/>
          <a:lstStyle/>
          <a:p>
            <a:r>
              <a:rPr lang="en-GB" dirty="0"/>
              <a:t>Social I</a:t>
            </a:r>
            <a:r>
              <a:rPr lang="en-NG" dirty="0"/>
              <a:t>mpact of AI on African Women</a:t>
            </a:r>
          </a:p>
        </p:txBody>
      </p:sp>
      <p:sp>
        <p:nvSpPr>
          <p:cNvPr id="3" name="Content Placeholder 2">
            <a:extLst>
              <a:ext uri="{FF2B5EF4-FFF2-40B4-BE49-F238E27FC236}">
                <a16:creationId xmlns:a16="http://schemas.microsoft.com/office/drawing/2014/main" id="{4EE76690-D3E8-D94A-9535-34DC77422B59}"/>
              </a:ext>
            </a:extLst>
          </p:cNvPr>
          <p:cNvSpPr>
            <a:spLocks noGrp="1"/>
          </p:cNvSpPr>
          <p:nvPr>
            <p:ph idx="1"/>
          </p:nvPr>
        </p:nvSpPr>
        <p:spPr/>
        <p:txBody>
          <a:bodyPr>
            <a:normAutofit fontScale="77500" lnSpcReduction="20000"/>
          </a:bodyPr>
          <a:lstStyle/>
          <a:p>
            <a:r>
              <a:rPr lang="en-GB" b="1" dirty="0"/>
              <a:t>T</a:t>
            </a:r>
            <a:r>
              <a:rPr lang="en-NG" b="1" dirty="0"/>
              <a:t>he Power of Storytelling for social impact</a:t>
            </a:r>
            <a:r>
              <a:rPr lang="en-NG" dirty="0"/>
              <a:t>: with AI-powered tools, women can reclaim their narratives and create compelling strories that inspire among diverse audiences.</a:t>
            </a:r>
          </a:p>
          <a:p>
            <a:r>
              <a:rPr lang="en-NG" b="1" dirty="0"/>
              <a:t>AI as an enabler of Innovative Solutions: </a:t>
            </a:r>
            <a:r>
              <a:rPr lang="en-NG" dirty="0"/>
              <a:t>by harnessing AI technologies, women can access data-driven insights, identify patterns and develop targeted interventions that thrive meaningful change. </a:t>
            </a:r>
            <a:r>
              <a:rPr lang="en-GB" dirty="0"/>
              <a:t>T</a:t>
            </a:r>
            <a:r>
              <a:rPr lang="en-NG" dirty="0"/>
              <a:t>hus, opens doors to new opportunities and and personal growth.</a:t>
            </a:r>
          </a:p>
          <a:p>
            <a:r>
              <a:rPr lang="en-GB" b="1" dirty="0"/>
              <a:t>D</a:t>
            </a:r>
            <a:r>
              <a:rPr lang="en-NG" b="1" dirty="0"/>
              <a:t>riving collaboration and partnerships</a:t>
            </a:r>
            <a:r>
              <a:rPr lang="en-NG" dirty="0"/>
              <a:t>: by connectiong on AI-powered platforms, women can change ideas, work on chare challenges and unlock cross-sertor collaboration</a:t>
            </a:r>
          </a:p>
          <a:p>
            <a:r>
              <a:rPr lang="en-GB" b="1" dirty="0"/>
              <a:t>U</a:t>
            </a:r>
            <a:r>
              <a:rPr lang="en-NG" b="1" dirty="0"/>
              <a:t>nleashing Innovation for lasting impact</a:t>
            </a:r>
            <a:r>
              <a:rPr lang="en-NG" dirty="0"/>
              <a:t>: this empowerment enables african women to develop innovative solutions, launch social enterprises and make lasting impacts in their communities.</a:t>
            </a:r>
          </a:p>
          <a:p>
            <a:pPr marL="0" indent="0">
              <a:buNone/>
            </a:pPr>
            <a:r>
              <a:rPr lang="en-NG" dirty="0"/>
              <a:t>  </a:t>
            </a:r>
          </a:p>
        </p:txBody>
      </p:sp>
    </p:spTree>
    <p:extLst>
      <p:ext uri="{BB962C8B-B14F-4D97-AF65-F5344CB8AC3E}">
        <p14:creationId xmlns:p14="http://schemas.microsoft.com/office/powerpoint/2010/main" val="224595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6AEE1-D6D5-DD4F-9940-0E6DCA585C7E}"/>
              </a:ext>
            </a:extLst>
          </p:cNvPr>
          <p:cNvSpPr>
            <a:spLocks noGrp="1"/>
          </p:cNvSpPr>
          <p:nvPr>
            <p:ph type="title"/>
          </p:nvPr>
        </p:nvSpPr>
        <p:spPr/>
        <p:txBody>
          <a:bodyPr/>
          <a:lstStyle/>
          <a:p>
            <a:r>
              <a:rPr lang="en-NG" dirty="0"/>
              <a:t>Technology  promoting Gender Equality and Well-being for Women</a:t>
            </a:r>
          </a:p>
        </p:txBody>
      </p:sp>
      <p:sp>
        <p:nvSpPr>
          <p:cNvPr id="3" name="Content Placeholder 2">
            <a:extLst>
              <a:ext uri="{FF2B5EF4-FFF2-40B4-BE49-F238E27FC236}">
                <a16:creationId xmlns:a16="http://schemas.microsoft.com/office/drawing/2014/main" id="{5E34540B-F84B-7741-BB8A-8D1193DA4850}"/>
              </a:ext>
            </a:extLst>
          </p:cNvPr>
          <p:cNvSpPr>
            <a:spLocks noGrp="1"/>
          </p:cNvSpPr>
          <p:nvPr>
            <p:ph idx="1"/>
          </p:nvPr>
        </p:nvSpPr>
        <p:spPr/>
        <p:txBody>
          <a:bodyPr/>
          <a:lstStyle/>
          <a:p>
            <a:r>
              <a:rPr lang="en-GB" dirty="0"/>
              <a:t>From </a:t>
            </a:r>
            <a:r>
              <a:rPr lang="en-NG" dirty="0"/>
              <a:t>the rise of Virtual learning and remote work to the use of AI-powered tools to reduce gender bias in hiring and promotion, technology is empowering women.</a:t>
            </a:r>
          </a:p>
          <a:p>
            <a:r>
              <a:rPr lang="en-GB" dirty="0"/>
              <a:t>W</a:t>
            </a:r>
            <a:r>
              <a:rPr lang="en-NG" dirty="0"/>
              <a:t>omen now embrace the freedom of freelancing. </a:t>
            </a:r>
          </a:p>
          <a:p>
            <a:r>
              <a:rPr lang="en-GB" dirty="0"/>
              <a:t>T</a:t>
            </a:r>
            <a:r>
              <a:rPr lang="en-NG" dirty="0"/>
              <a:t>echnology-based interventions like FemTech have real potential to transform every stage of women’s life.</a:t>
            </a:r>
          </a:p>
          <a:p>
            <a:endParaRPr lang="en-NG" dirty="0"/>
          </a:p>
        </p:txBody>
      </p:sp>
    </p:spTree>
    <p:extLst>
      <p:ext uri="{BB962C8B-B14F-4D97-AF65-F5344CB8AC3E}">
        <p14:creationId xmlns:p14="http://schemas.microsoft.com/office/powerpoint/2010/main" val="2964420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FF7B1-1D9A-5C43-8AF1-4A2AC943CEFC}"/>
              </a:ext>
            </a:extLst>
          </p:cNvPr>
          <p:cNvSpPr>
            <a:spLocks noGrp="1"/>
          </p:cNvSpPr>
          <p:nvPr>
            <p:ph type="title"/>
          </p:nvPr>
        </p:nvSpPr>
        <p:spPr/>
        <p:txBody>
          <a:bodyPr/>
          <a:lstStyle/>
          <a:p>
            <a:r>
              <a:rPr lang="en-GB" dirty="0"/>
              <a:t>S</a:t>
            </a:r>
            <a:r>
              <a:rPr lang="en-NG" dirty="0"/>
              <a:t>ome Common Challenges of using Digital Skills</a:t>
            </a:r>
          </a:p>
        </p:txBody>
      </p:sp>
      <p:sp>
        <p:nvSpPr>
          <p:cNvPr id="3" name="Content Placeholder 2">
            <a:extLst>
              <a:ext uri="{FF2B5EF4-FFF2-40B4-BE49-F238E27FC236}">
                <a16:creationId xmlns:a16="http://schemas.microsoft.com/office/drawing/2014/main" id="{1721D93E-4AEA-A642-A7B5-FA2C60DE2D95}"/>
              </a:ext>
            </a:extLst>
          </p:cNvPr>
          <p:cNvSpPr>
            <a:spLocks noGrp="1"/>
          </p:cNvSpPr>
          <p:nvPr>
            <p:ph idx="1"/>
          </p:nvPr>
        </p:nvSpPr>
        <p:spPr/>
        <p:txBody>
          <a:bodyPr/>
          <a:lstStyle/>
          <a:p>
            <a:r>
              <a:rPr lang="en-GB" dirty="0"/>
              <a:t>D</a:t>
            </a:r>
            <a:r>
              <a:rPr lang="en-NG" dirty="0"/>
              <a:t>ata quality: ensuring that the information we rely on is accurate, relaible and free from bias. </a:t>
            </a:r>
            <a:r>
              <a:rPr lang="en-GB" dirty="0"/>
              <a:t>S</a:t>
            </a:r>
            <a:r>
              <a:rPr lang="en-NG" dirty="0"/>
              <a:t>ometimes data can be incomplete, inconsistent or outdated which can affect its quality.</a:t>
            </a:r>
          </a:p>
          <a:p>
            <a:r>
              <a:rPr lang="en-GB" dirty="0"/>
              <a:t>E</a:t>
            </a:r>
            <a:r>
              <a:rPr lang="en-NG" dirty="0"/>
              <a:t>thics: we must use digital skills responsibly and ethically, respecting the rights and well-being of others.</a:t>
            </a:r>
          </a:p>
          <a:p>
            <a:r>
              <a:rPr lang="en-NG" dirty="0"/>
              <a:t>Privacy and Security: we need to protect personal information and ensure that data is handled securely.</a:t>
            </a:r>
          </a:p>
        </p:txBody>
      </p:sp>
    </p:spTree>
    <p:extLst>
      <p:ext uri="{BB962C8B-B14F-4D97-AF65-F5344CB8AC3E}">
        <p14:creationId xmlns:p14="http://schemas.microsoft.com/office/powerpoint/2010/main" val="1394885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B94FC-A9F1-C243-95A1-4874D795CA3F}"/>
              </a:ext>
            </a:extLst>
          </p:cNvPr>
          <p:cNvSpPr>
            <a:spLocks noGrp="1"/>
          </p:cNvSpPr>
          <p:nvPr>
            <p:ph type="title"/>
          </p:nvPr>
        </p:nvSpPr>
        <p:spPr/>
        <p:txBody>
          <a:bodyPr>
            <a:normAutofit fontScale="90000"/>
          </a:bodyPr>
          <a:lstStyle/>
          <a:p>
            <a:r>
              <a:rPr lang="en-GB" dirty="0"/>
              <a:t>R</a:t>
            </a:r>
            <a:r>
              <a:rPr lang="en-NG" dirty="0"/>
              <a:t>elated Digital Skills issues Impact on Women and Youth Development</a:t>
            </a:r>
          </a:p>
        </p:txBody>
      </p:sp>
      <p:sp>
        <p:nvSpPr>
          <p:cNvPr id="3" name="Content Placeholder 2">
            <a:extLst>
              <a:ext uri="{FF2B5EF4-FFF2-40B4-BE49-F238E27FC236}">
                <a16:creationId xmlns:a16="http://schemas.microsoft.com/office/drawing/2014/main" id="{A266976B-EC3C-5E44-9076-EAFFCAE25BE1}"/>
              </a:ext>
            </a:extLst>
          </p:cNvPr>
          <p:cNvSpPr>
            <a:spLocks noGrp="1"/>
          </p:cNvSpPr>
          <p:nvPr>
            <p:ph idx="1"/>
          </p:nvPr>
        </p:nvSpPr>
        <p:spPr/>
        <p:txBody>
          <a:bodyPr>
            <a:normAutofit fontScale="92500" lnSpcReduction="10000"/>
          </a:bodyPr>
          <a:lstStyle/>
          <a:p>
            <a:r>
              <a:rPr lang="en-GB" b="1" dirty="0"/>
              <a:t>D</a:t>
            </a:r>
            <a:r>
              <a:rPr lang="en-NG" b="1" dirty="0"/>
              <a:t>ata quality</a:t>
            </a:r>
            <a:r>
              <a:rPr lang="en-NG" dirty="0"/>
              <a:t>: for instance, if data on education or employment opportunities is incomplete or biased, it may lead to unequal access and hinder the development of women and youth. </a:t>
            </a:r>
            <a:r>
              <a:rPr lang="en-GB" dirty="0"/>
              <a:t>I</a:t>
            </a:r>
            <a:r>
              <a:rPr lang="en-NG" dirty="0"/>
              <a:t>t can also affect the design and implementation of policies and programs aimed at addressing their specific needs.</a:t>
            </a:r>
          </a:p>
          <a:p>
            <a:r>
              <a:rPr lang="en-NG" b="1" dirty="0"/>
              <a:t>Biases in educational data </a:t>
            </a:r>
            <a:r>
              <a:rPr lang="en-NG" dirty="0"/>
              <a:t>can limit opportunities for girls and young women by reinforcing stereotypes and discouraging them from pursuing certainn field of study. </a:t>
            </a:r>
            <a:r>
              <a:rPr lang="en-GB" dirty="0"/>
              <a:t>T</a:t>
            </a:r>
            <a:r>
              <a:rPr lang="en-NG" dirty="0"/>
              <a:t>his can be reflected in data that shows fewer girls and women pursuing STEM subjects or careers.</a:t>
            </a:r>
          </a:p>
        </p:txBody>
      </p:sp>
      <p:sp>
        <p:nvSpPr>
          <p:cNvPr id="4" name="Text Placeholder 3">
            <a:extLst>
              <a:ext uri="{FF2B5EF4-FFF2-40B4-BE49-F238E27FC236}">
                <a16:creationId xmlns:a16="http://schemas.microsoft.com/office/drawing/2014/main" id="{2F81E28A-99E9-294F-A8CB-34F407F17DAF}"/>
              </a:ext>
            </a:extLst>
          </p:cNvPr>
          <p:cNvSpPr>
            <a:spLocks noGrp="1"/>
          </p:cNvSpPr>
          <p:nvPr>
            <p:ph type="body" sz="half" idx="2"/>
          </p:nvPr>
        </p:nvSpPr>
        <p:spPr>
          <a:blipFill>
            <a:blip r:embed="rId3"/>
            <a:stretch>
              <a:fillRect/>
            </a:stretch>
          </a:blipFill>
        </p:spPr>
        <p:txBody>
          <a:bodyPr/>
          <a:lstStyle/>
          <a:p>
            <a:endParaRPr lang="en-NG" dirty="0"/>
          </a:p>
        </p:txBody>
      </p:sp>
    </p:spTree>
    <p:extLst>
      <p:ext uri="{BB962C8B-B14F-4D97-AF65-F5344CB8AC3E}">
        <p14:creationId xmlns:p14="http://schemas.microsoft.com/office/powerpoint/2010/main" val="1749786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5B07C-262E-D249-82F1-79BDE1B32DAB}"/>
              </a:ext>
            </a:extLst>
          </p:cNvPr>
          <p:cNvSpPr>
            <a:spLocks noGrp="1"/>
          </p:cNvSpPr>
          <p:nvPr>
            <p:ph type="title"/>
          </p:nvPr>
        </p:nvSpPr>
        <p:spPr/>
        <p:txBody>
          <a:bodyPr/>
          <a:lstStyle/>
          <a:p>
            <a:r>
              <a:rPr lang="en-NG" dirty="0"/>
              <a:t>Digital skills issues Impact on Women and Youth Development </a:t>
            </a:r>
          </a:p>
        </p:txBody>
      </p:sp>
      <p:sp>
        <p:nvSpPr>
          <p:cNvPr id="3" name="Content Placeholder 2">
            <a:extLst>
              <a:ext uri="{FF2B5EF4-FFF2-40B4-BE49-F238E27FC236}">
                <a16:creationId xmlns:a16="http://schemas.microsoft.com/office/drawing/2014/main" id="{66BFDCE7-9AE5-BB48-9F6C-D45DF9D1598E}"/>
              </a:ext>
            </a:extLst>
          </p:cNvPr>
          <p:cNvSpPr>
            <a:spLocks noGrp="1"/>
          </p:cNvSpPr>
          <p:nvPr>
            <p:ph idx="1"/>
          </p:nvPr>
        </p:nvSpPr>
        <p:spPr/>
        <p:txBody>
          <a:bodyPr>
            <a:normAutofit fontScale="85000" lnSpcReduction="20000"/>
          </a:bodyPr>
          <a:lstStyle/>
          <a:p>
            <a:r>
              <a:rPr lang="en-GB" b="1" dirty="0"/>
              <a:t>E</a:t>
            </a:r>
            <a:r>
              <a:rPr lang="en-NG" b="1" dirty="0"/>
              <a:t>thics: </a:t>
            </a:r>
            <a:r>
              <a:rPr lang="en-NG" dirty="0"/>
              <a:t>ethical considerations surrounding access to education and healthcare can affect women and youth’s opportunities and well-being. </a:t>
            </a:r>
            <a:r>
              <a:rPr lang="en-GB" dirty="0"/>
              <a:t>A</a:t>
            </a:r>
            <a:r>
              <a:rPr lang="en-NG" dirty="0"/>
              <a:t>lso, ethical concerns related to gender equality, diversity and inclusion can shape the policies and programs designed to support their development.</a:t>
            </a:r>
          </a:p>
          <a:p>
            <a:r>
              <a:rPr lang="en-GB" b="1" dirty="0"/>
              <a:t>P</a:t>
            </a:r>
            <a:r>
              <a:rPr lang="en-NG" b="1" dirty="0"/>
              <a:t>ricavy and Security: </a:t>
            </a:r>
            <a:r>
              <a:rPr lang="en-NG" dirty="0"/>
              <a:t>here are a few axamples</a:t>
            </a:r>
          </a:p>
          <a:p>
            <a:pPr>
              <a:buFontTx/>
              <a:buChar char="-"/>
            </a:pPr>
            <a:r>
              <a:rPr lang="en-NG" dirty="0"/>
              <a:t>Unauthorized data collection </a:t>
            </a:r>
          </a:p>
          <a:p>
            <a:pPr>
              <a:buFontTx/>
              <a:buChar char="-"/>
            </a:pPr>
            <a:r>
              <a:rPr lang="en-GB" dirty="0"/>
              <a:t>D</a:t>
            </a:r>
            <a:r>
              <a:rPr lang="en-NG" dirty="0"/>
              <a:t>ata tracking and profiling</a:t>
            </a:r>
          </a:p>
          <a:p>
            <a:pPr>
              <a:buFontTx/>
              <a:buChar char="-"/>
            </a:pPr>
            <a:r>
              <a:rPr lang="en-GB" dirty="0"/>
              <a:t>D</a:t>
            </a:r>
            <a:r>
              <a:rPr lang="en-NG" dirty="0"/>
              <a:t>ata breaches</a:t>
            </a:r>
          </a:p>
          <a:p>
            <a:pPr>
              <a:buFontTx/>
              <a:buChar char="-"/>
            </a:pPr>
            <a:r>
              <a:rPr lang="en-GB" dirty="0"/>
              <a:t>I</a:t>
            </a:r>
            <a:r>
              <a:rPr lang="en-NG" dirty="0"/>
              <a:t>nadequate data protection</a:t>
            </a:r>
          </a:p>
        </p:txBody>
      </p:sp>
    </p:spTree>
    <p:extLst>
      <p:ext uri="{BB962C8B-B14F-4D97-AF65-F5344CB8AC3E}">
        <p14:creationId xmlns:p14="http://schemas.microsoft.com/office/powerpoint/2010/main" val="4073716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{C526ED61-1E73-EA4C-A526-C13C6BC62FFB}tf10001122</Template>
  <TotalTime>496</TotalTime>
  <Words>1104</Words>
  <Application>Microsoft Macintosh PowerPoint</Application>
  <PresentationFormat>Widescreen</PresentationFormat>
  <Paragraphs>67</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source-serif-pro</vt:lpstr>
      <vt:lpstr>Tw Cen MT</vt:lpstr>
      <vt:lpstr>Circuit</vt:lpstr>
      <vt:lpstr>Social Impact of Emerging Technologies on Women and Youth Development in Africa</vt:lpstr>
      <vt:lpstr>Impact of Emerging Technologies</vt:lpstr>
      <vt:lpstr>Types of Emerging Technologies</vt:lpstr>
      <vt:lpstr>Women in the Digital Era</vt:lpstr>
      <vt:lpstr>Social Impact of AI on African Women</vt:lpstr>
      <vt:lpstr>Technology  promoting Gender Equality and Well-being for Women</vt:lpstr>
      <vt:lpstr>Some Common Challenges of using Digital Skills</vt:lpstr>
      <vt:lpstr>Related Digital Skills issues Impact on Women and Youth Development</vt:lpstr>
      <vt:lpstr>Digital skills issues Impact on Women and Youth Development </vt:lpstr>
      <vt:lpstr>Khadesh’s Project on learning platform for Women and Youth in Nigeria</vt:lpstr>
      <vt:lpstr>Khadesh Academy </vt:lpstr>
      <vt:lpstr>Khadesh Academy Benefits</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impact of Emerging Technologies on  Women and Youth development in Africa</dc:title>
  <dc:creator>Microsoft Office User</dc:creator>
  <cp:lastModifiedBy>Microsoft Office User</cp:lastModifiedBy>
  <cp:revision>9</cp:revision>
  <dcterms:created xsi:type="dcterms:W3CDTF">2024-01-29T20:13:13Z</dcterms:created>
  <dcterms:modified xsi:type="dcterms:W3CDTF">2024-01-30T20:42:08Z</dcterms:modified>
</cp:coreProperties>
</file>

<file path=docProps/thumbnail.jpeg>
</file>